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8" r:id="rId2"/>
    <p:sldId id="257" r:id="rId3"/>
    <p:sldId id="263" r:id="rId4"/>
    <p:sldId id="262" r:id="rId5"/>
    <p:sldId id="259" r:id="rId6"/>
    <p:sldId id="264" r:id="rId7"/>
    <p:sldId id="260" r:id="rId8"/>
    <p:sldId id="265" r:id="rId9"/>
    <p:sldId id="261" r:id="rId10"/>
    <p:sldId id="258"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D7A6C0A-147D-41FD-A652-3D2BC0C02027}"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DC0D94-9A2F-4AE0-89A6-14553CF9074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7A6C0A-147D-41FD-A652-3D2BC0C02027}"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DC0D94-9A2F-4AE0-89A6-14553CF9074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D7A6C0A-147D-41FD-A652-3D2BC0C02027}"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DC0D94-9A2F-4AE0-89A6-14553CF9074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D7A6C0A-147D-41FD-A652-3D2BC0C02027}"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DC0D94-9A2F-4AE0-89A6-14553CF9074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D7A6C0A-147D-41FD-A652-3D2BC0C02027}" type="datetimeFigureOut">
              <a:rPr lang="en-US" smtClean="0"/>
              <a:pPr/>
              <a:t>7/25/2022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DC0D94-9A2F-4AE0-89A6-14553CF9074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D7A6C0A-147D-41FD-A652-3D2BC0C02027}" type="datetimeFigureOut">
              <a:rPr lang="en-US" smtClean="0"/>
              <a:pPr/>
              <a:t>7/25/2022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DC0D94-9A2F-4AE0-89A6-14553CF9074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7A6C0A-147D-41FD-A652-3D2BC0C02027}" type="datetimeFigureOut">
              <a:rPr lang="en-US" smtClean="0"/>
              <a:pPr/>
              <a:t>7/25/2022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DC0D94-9A2F-4AE0-89A6-14553CF9074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7A6C0A-147D-41FD-A652-3D2BC0C02027}"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DC0D94-9A2F-4AE0-89A6-14553CF9074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7A6C0A-147D-41FD-A652-3D2BC0C02027}"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DC0D94-9A2F-4AE0-89A6-14553CF9074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7A6C0A-147D-41FD-A652-3D2BC0C02027}"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DC0D94-9A2F-4AE0-89A6-14553CF9074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7A6C0A-147D-41FD-A652-3D2BC0C02027}"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DC0D94-9A2F-4AE0-89A6-14553CF9074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7A6C0A-147D-41FD-A652-3D2BC0C02027}" type="datetimeFigureOut">
              <a:rPr lang="en-US" smtClean="0"/>
              <a:pPr/>
              <a:t>7/25/2022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DC0D94-9A2F-4AE0-89A6-14553CF9074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INTERNET AND WEB PAGE DESIGNING</a:t>
            </a:r>
            <a:endParaRPr lang="en-US" dirty="0"/>
          </a:p>
        </p:txBody>
      </p:sp>
      <p:sp>
        <p:nvSpPr>
          <p:cNvPr id="3" name="Subtitle 2"/>
          <p:cNvSpPr>
            <a:spLocks noGrp="1"/>
          </p:cNvSpPr>
          <p:nvPr>
            <p:ph type="subTitle" idx="1"/>
          </p:nvPr>
        </p:nvSpPr>
        <p:spPr/>
        <p:txBody>
          <a:bodyPr/>
          <a:lstStyle/>
          <a:p>
            <a:r>
              <a:rPr lang="en-US" dirty="0" smtClean="0"/>
              <a:t> </a:t>
            </a:r>
          </a:p>
          <a:p>
            <a:r>
              <a:rPr lang="en-US" dirty="0" smtClean="0"/>
              <a:t>WORLD WIDE WEB</a:t>
            </a:r>
          </a:p>
          <a:p>
            <a:r>
              <a:rPr lang="en-US" dirty="0" smtClean="0"/>
              <a:t>(WWW)</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ChangeArrowheads="1"/>
          </p:cNvSpPr>
          <p:nvPr/>
        </p:nvSpPr>
        <p:spPr bwMode="auto">
          <a:xfrm>
            <a:off x="0" y="0"/>
            <a:ext cx="9144000" cy="5323238"/>
          </a:xfrm>
          <a:prstGeom prst="rect">
            <a:avLst/>
          </a:prstGeom>
          <a:solidFill>
            <a:srgbClr val="FFFFFF"/>
          </a:solidFill>
          <a:ln w="9525">
            <a:noFill/>
            <a:miter lim="800000"/>
            <a:headEnd/>
            <a:tailEnd/>
          </a:ln>
          <a:effectLst/>
        </p:spPr>
        <p:txBody>
          <a:bodyPr vert="horz" wrap="square" lIns="91440" tIns="44436" rIns="91440" bIns="45720" numCol="1" anchor="ctr" anchorCtr="0" compatLnSpc="1">
            <a:prstTxWarp prst="textNoShape">
              <a:avLst/>
            </a:prstTxWarp>
            <a:spAutoFit/>
          </a:bodyPr>
          <a:lstStyle/>
          <a:p>
            <a:pPr algn="ctr" eaLnBrk="0" fontAlgn="base" hangingPunct="0">
              <a:spcBef>
                <a:spcPct val="0"/>
              </a:spcBef>
              <a:spcAft>
                <a:spcPct val="0"/>
              </a:spcAft>
            </a:pPr>
            <a:endParaRPr kumimoji="0" lang="en-US" sz="3200" b="0" i="0" u="none" strike="noStrike" cap="none" normalizeH="0" baseline="0" dirty="0" smtClean="0">
              <a:ln>
                <a:noFill/>
              </a:ln>
              <a:solidFill>
                <a:srgbClr val="610B38"/>
              </a:solidFill>
              <a:effectLst/>
              <a:latin typeface="erdana"/>
              <a:cs typeface="Arial" pitchFamily="34" charset="0"/>
            </a:endParaRPr>
          </a:p>
          <a:p>
            <a:pPr algn="ctr" eaLnBrk="0" fontAlgn="base" hangingPunct="0">
              <a:spcBef>
                <a:spcPct val="0"/>
              </a:spcBef>
              <a:spcAft>
                <a:spcPct val="0"/>
              </a:spcAft>
            </a:pPr>
            <a:endParaRPr lang="en-US" sz="3200" dirty="0" smtClean="0">
              <a:solidFill>
                <a:srgbClr val="610B38"/>
              </a:solidFill>
              <a:latin typeface="erdana"/>
              <a:cs typeface="Arial" pitchFamily="34" charset="0"/>
            </a:endParaRPr>
          </a:p>
          <a:p>
            <a:pPr algn="ctr" eaLnBrk="0" fontAlgn="base" hangingPunct="0">
              <a:spcBef>
                <a:spcPct val="0"/>
              </a:spcBef>
              <a:spcAft>
                <a:spcPct val="0"/>
              </a:spcAft>
            </a:pPr>
            <a:r>
              <a:rPr kumimoji="0" lang="en-US" sz="3200" b="0" i="0" u="none" strike="noStrike" cap="none" normalizeH="0" baseline="0" dirty="0" smtClean="0">
                <a:ln>
                  <a:noFill/>
                </a:ln>
                <a:solidFill>
                  <a:srgbClr val="610B38"/>
                </a:solidFill>
                <a:effectLst/>
                <a:latin typeface="erdana"/>
                <a:cs typeface="Arial" pitchFamily="34" charset="0"/>
              </a:rPr>
              <a:t>What </a:t>
            </a:r>
            <a:r>
              <a:rPr kumimoji="0" lang="en-US" sz="3200" b="0" i="0" u="none" strike="noStrike" cap="none" normalizeH="0" baseline="0" dirty="0" smtClean="0">
                <a:ln>
                  <a:noFill/>
                </a:ln>
                <a:solidFill>
                  <a:srgbClr val="610B38"/>
                </a:solidFill>
                <a:effectLst/>
                <a:latin typeface="erdana"/>
                <a:cs typeface="Arial" pitchFamily="34" charset="0"/>
              </a:rPr>
              <a:t>is World Wide Web?</a:t>
            </a:r>
          </a:p>
          <a:p>
            <a:pPr marL="0" marR="0" lvl="0" indent="0" algn="just" defTabSz="914400" rtl="0" eaLnBrk="0" fontAlgn="base" latinLnBrk="0" hangingPunct="0">
              <a:lnSpc>
                <a:spcPct val="100000"/>
              </a:lnSpc>
              <a:spcBef>
                <a:spcPct val="0"/>
              </a:spcBef>
              <a:spcAft>
                <a:spcPct val="0"/>
              </a:spcAft>
              <a:buClrTx/>
              <a:buSzTx/>
              <a:buFontTx/>
              <a:buNone/>
              <a:tabLst/>
            </a:pPr>
            <a:endParaRPr lang="en-US" sz="2400" i="1" dirty="0" smtClean="0">
              <a:solidFill>
                <a:srgbClr val="333333"/>
              </a:solidFill>
              <a:latin typeface="inter-regular"/>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en-US" sz="2400" i="1" dirty="0" smtClean="0">
                <a:solidFill>
                  <a:srgbClr val="333333"/>
                </a:solidFill>
                <a:latin typeface="inter-regular"/>
                <a:cs typeface="Arial" pitchFamily="34" charset="0"/>
              </a:rPr>
              <a:t>Wor</a:t>
            </a:r>
            <a:r>
              <a:rPr kumimoji="0" lang="en-US" sz="2400" i="1" u="none" strike="noStrike" cap="none" normalizeH="0" baseline="0" dirty="0" smtClean="0">
                <a:ln>
                  <a:noFill/>
                </a:ln>
                <a:solidFill>
                  <a:srgbClr val="333333"/>
                </a:solidFill>
                <a:effectLst/>
                <a:latin typeface="inter-regular"/>
                <a:cs typeface="Arial" pitchFamily="34" charset="0"/>
              </a:rPr>
              <a:t>ld </a:t>
            </a:r>
            <a:r>
              <a:rPr kumimoji="0" lang="en-US" sz="2400" i="1" u="none" strike="noStrike" cap="none" normalizeH="0" baseline="0" dirty="0" smtClean="0">
                <a:ln>
                  <a:noFill/>
                </a:ln>
                <a:solidFill>
                  <a:srgbClr val="333333"/>
                </a:solidFill>
                <a:effectLst/>
                <a:latin typeface="inter-regular"/>
                <a:cs typeface="Arial" pitchFamily="34" charset="0"/>
              </a:rPr>
              <a:t>Wide Web, which is also known as a Web, is a collection of websites or web pages stored in web servers and connected to local computers through the internet. These websites contain text pages, digital images, audios, videos, etc. Users can access the content of these sites from any part of the world over the internet using their devices such as computers, laptops, cell phones, etc. The WWW, along with internet, enables the retrieval and display of text and media to your device.</a:t>
            </a:r>
            <a:endParaRPr kumimoji="0" lang="en-US" sz="2400" i="1"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400" i="1" u="none" strike="noStrike" cap="none" normalizeH="0" baseline="0" dirty="0" smtClean="0">
                <a:ln>
                  <a:noFill/>
                </a:ln>
                <a:solidFill>
                  <a:schemeClr val="tx1"/>
                </a:solidFill>
                <a:effectLst/>
                <a:latin typeface="Arial" pitchFamily="34" charset="0"/>
                <a:cs typeface="Arial" pitchFamily="34" charset="0"/>
              </a:rPr>
              <a:t>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1400" i="1" u="none" strike="noStrike" cap="none" normalizeH="0" baseline="0" dirty="0" smtClean="0">
              <a:ln>
                <a:noFill/>
              </a:ln>
              <a:solidFill>
                <a:srgbClr val="333333"/>
              </a:solidFill>
              <a:effectLst/>
              <a:latin typeface="inter-regular"/>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357298"/>
            <a:ext cx="9144000" cy="3970318"/>
          </a:xfrm>
          <a:prstGeom prst="rect">
            <a:avLst/>
          </a:prstGeom>
        </p:spPr>
        <p:txBody>
          <a:bodyPr wrap="square">
            <a:spAutoFit/>
          </a:bodyPr>
          <a:lstStyle/>
          <a:p>
            <a:pPr lvl="0" algn="just" eaLnBrk="0" fontAlgn="base" hangingPunct="0">
              <a:spcBef>
                <a:spcPct val="0"/>
              </a:spcBef>
              <a:spcAft>
                <a:spcPct val="0"/>
              </a:spcAft>
            </a:pPr>
            <a:r>
              <a:rPr lang="en-US" dirty="0" smtClean="0">
                <a:solidFill>
                  <a:srgbClr val="333333"/>
                </a:solidFill>
                <a:latin typeface="inter-regular"/>
                <a:cs typeface="Arial" pitchFamily="34" charset="0"/>
              </a:rPr>
              <a:t>The building blocks of the Web are web pages which are formatted in HTML and connected by links called "hypertext" or hyperlinks and accessed by HTTP. These links are electronic connections that link related pieces of information so that users can access the desired information quickly. Hypertext offers the advantage to select a word or phrase from text and thus to access other pages that provide additional information related to that word or phrase.</a:t>
            </a:r>
            <a:endParaRPr lang="en-US" dirty="0" smtClean="0">
              <a:latin typeface="Arial" pitchFamily="34" charset="0"/>
              <a:cs typeface="Arial" pitchFamily="34" charset="0"/>
            </a:endParaRPr>
          </a:p>
          <a:p>
            <a:pPr lvl="0" algn="just" eaLnBrk="0" fontAlgn="base" hangingPunct="0">
              <a:spcBef>
                <a:spcPct val="0"/>
              </a:spcBef>
              <a:spcAft>
                <a:spcPct val="0"/>
              </a:spcAft>
            </a:pPr>
            <a:r>
              <a:rPr lang="en-US" dirty="0" smtClean="0">
                <a:solidFill>
                  <a:srgbClr val="333333"/>
                </a:solidFill>
                <a:latin typeface="inter-regular"/>
                <a:cs typeface="Arial" pitchFamily="34" charset="0"/>
              </a:rPr>
              <a:t>A web page is given an online address called a Uniform Resource Locator (URL). A particular collection of web pages that belong to a specific URL is called a website, e.g., www.facebook.com, www.google.com, etc. So, the World Wide Web is like a huge electronic book whose pages are stored on multiple servers across the world.</a:t>
            </a:r>
            <a:endParaRPr lang="en-US" dirty="0" smtClean="0">
              <a:latin typeface="Arial" pitchFamily="34" charset="0"/>
              <a:cs typeface="Arial" pitchFamily="34" charset="0"/>
            </a:endParaRPr>
          </a:p>
          <a:p>
            <a:pPr lvl="0" algn="just" eaLnBrk="0" fontAlgn="base" hangingPunct="0">
              <a:spcBef>
                <a:spcPct val="0"/>
              </a:spcBef>
              <a:spcAft>
                <a:spcPct val="0"/>
              </a:spcAft>
            </a:pPr>
            <a:r>
              <a:rPr lang="en-US" dirty="0" smtClean="0">
                <a:solidFill>
                  <a:srgbClr val="333333"/>
                </a:solidFill>
                <a:latin typeface="inter-regular"/>
                <a:cs typeface="Arial" pitchFamily="34" charset="0"/>
              </a:rPr>
              <a:t>Small websites store all of their WebPages on a single server, but big websites or organizations place their WebPages on different servers in different countries so that when users of a country search their site they could get the information quickly from the nearest server.</a:t>
            </a:r>
            <a:endParaRPr lang="en-US" dirty="0" smtClean="0">
              <a:latin typeface="Arial" pitchFamily="34" charset="0"/>
              <a:cs typeface="Arial" pitchFamily="34" charset="0"/>
            </a:endParaRPr>
          </a:p>
        </p:txBody>
      </p:sp>
      <p:pic>
        <p:nvPicPr>
          <p:cNvPr id="3" name="Picture 2" descr="What is World Wide Web"/>
          <p:cNvPicPr>
            <a:picLocks noChangeAspect="1" noChangeArrowheads="1"/>
          </p:cNvPicPr>
          <p:nvPr/>
        </p:nvPicPr>
        <p:blipFill>
          <a:blip r:embed="rId2"/>
          <a:srcRect/>
          <a:stretch>
            <a:fillRect/>
          </a:stretch>
        </p:blipFill>
        <p:spPr bwMode="auto">
          <a:xfrm>
            <a:off x="5286380" y="5000636"/>
            <a:ext cx="3590384" cy="1643049"/>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1026" name="AutoShape 2" descr="Happy World Wide Web Day! - NMS PRIME - Provisioning Tool &amp; Management  Platfor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28" name="AutoShape 4" descr="Happy World Wide Web Day! - NMS PRIME - Provisioning Tool &amp; Management  Platfor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30" name="Picture 6" descr="Happy World Wide Web Day! - NMS PRIME - Provisioning Tool &amp; Management  Platform"/>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ChangeArrowheads="1"/>
          </p:cNvSpPr>
          <p:nvPr/>
        </p:nvSpPr>
        <p:spPr bwMode="auto">
          <a:xfrm>
            <a:off x="0" y="0"/>
            <a:ext cx="9144000" cy="4893647"/>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3200" b="0" i="0" u="none" strike="noStrike" cap="none" normalizeH="0" baseline="0" dirty="0" smtClean="0">
              <a:ln>
                <a:noFill/>
              </a:ln>
              <a:solidFill>
                <a:srgbClr val="610B38"/>
              </a:solidFill>
              <a:effectLst/>
              <a:latin typeface="erdana"/>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smtClean="0">
                <a:ln>
                  <a:noFill/>
                </a:ln>
                <a:solidFill>
                  <a:srgbClr val="610B38"/>
                </a:solidFill>
                <a:effectLst/>
                <a:latin typeface="erdana"/>
                <a:cs typeface="Arial" pitchFamily="34" charset="0"/>
              </a:rPr>
              <a:t>HISTORY OF THE WORLD WIDE WEB:</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Arial" pitchFamily="34" charset="0"/>
                <a:cs typeface="Arial" pitchFamily="34" charset="0"/>
              </a:rPr>
              <a:t>  </a:t>
            </a:r>
            <a:endParaRPr kumimoji="0" lang="en-US" sz="14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333333"/>
              </a:solidFill>
              <a:effectLst/>
              <a:latin typeface="inter-regular"/>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en-US" sz="2000" dirty="0" smtClean="0">
              <a:solidFill>
                <a:srgbClr val="333333"/>
              </a:solidFill>
              <a:latin typeface="inter-regular"/>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333333"/>
                </a:solidFill>
                <a:effectLst/>
                <a:latin typeface="inter-regular"/>
                <a:cs typeface="Arial" pitchFamily="34" charset="0"/>
              </a:rPr>
              <a:t>The </a:t>
            </a:r>
            <a:r>
              <a:rPr kumimoji="0" lang="en-US" sz="2000" b="0" i="0" u="none" strike="noStrike" cap="none" normalizeH="0" baseline="0" dirty="0" smtClean="0">
                <a:ln>
                  <a:noFill/>
                </a:ln>
                <a:solidFill>
                  <a:srgbClr val="333333"/>
                </a:solidFill>
                <a:effectLst/>
                <a:latin typeface="inter-regular"/>
                <a:cs typeface="Arial" pitchFamily="34" charset="0"/>
              </a:rPr>
              <a:t>World Wide Web was invented by a British scientist, Tim Berners-Lee in 1989. He was working at CERN at that time. Originally, it was developed by him to fulfill the need of automated information sharing between scientists across the world, so that they could easily share the data and results of their experiments and studies with each other.</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333333"/>
                </a:solidFill>
                <a:effectLst/>
                <a:latin typeface="inter-regular"/>
                <a:cs typeface="Arial" pitchFamily="34" charset="0"/>
              </a:rPr>
              <a:t>CERN, where Tim Burners worked, is a community of more than 1700 scientists from more than 100 countries. These scientists spend some time on CERN site, and rest of the time they work at their universities and national laboratories in their home countries, so there was a need for reliable communication tools so that they can exchange information</a:t>
            </a:r>
            <a:r>
              <a:rPr kumimoji="0" lang="en-US" sz="2000" b="0" i="0" u="none" strike="noStrike" cap="none" normalizeH="0" baseline="0" dirty="0" smtClean="0">
                <a:ln>
                  <a:noFill/>
                </a:ln>
                <a:solidFill>
                  <a:srgbClr val="333333"/>
                </a:solidFill>
                <a:effectLst/>
                <a:latin typeface="inter-regular"/>
                <a:cs typeface="Arial" pitchFamily="34" charset="0"/>
              </a:rPr>
              <a:t>.</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428736"/>
            <a:ext cx="8858280" cy="3046988"/>
          </a:xfrm>
          <a:prstGeom prst="rect">
            <a:avLst/>
          </a:prstGeom>
        </p:spPr>
        <p:txBody>
          <a:bodyPr wrap="square">
            <a:spAutoFit/>
          </a:bodyPr>
          <a:lstStyle/>
          <a:p>
            <a:pPr lvl="0" algn="just" eaLnBrk="0" fontAlgn="base" hangingPunct="0">
              <a:spcBef>
                <a:spcPct val="0"/>
              </a:spcBef>
              <a:spcAft>
                <a:spcPct val="0"/>
              </a:spcAft>
            </a:pPr>
            <a:r>
              <a:rPr lang="en-US" sz="2400" dirty="0" smtClean="0">
                <a:solidFill>
                  <a:srgbClr val="333333"/>
                </a:solidFill>
                <a:latin typeface="inter-regular"/>
                <a:cs typeface="Arial" pitchFamily="34" charset="0"/>
              </a:rPr>
              <a:t>Internet and Hypertext were available at this time, but no one thought how to use the internet to link or share one document to another. Tim focused on three main technologies that could make computers understand each other, HTML, URL, and HTTP. So, the objective behind the invention of WWW was to combine recent computer technologies, data networks, and hypertext into a user-friendly and effective global information system.</a:t>
            </a:r>
            <a:endParaRPr lang="en-US" sz="2400" dirty="0" smtClean="0">
              <a:latin typeface="Arial" pitchFamily="34" charset="0"/>
              <a:cs typeface="Arial" pitchFamily="34" charset="0"/>
            </a:endParaRPr>
          </a:p>
        </p:txBody>
      </p:sp>
      <p:pic>
        <p:nvPicPr>
          <p:cNvPr id="3" name="Picture 2" descr="What is World Wide Web"/>
          <p:cNvPicPr>
            <a:picLocks noChangeAspect="1" noChangeArrowheads="1"/>
          </p:cNvPicPr>
          <p:nvPr/>
        </p:nvPicPr>
        <p:blipFill>
          <a:blip r:embed="rId2"/>
          <a:srcRect/>
          <a:stretch>
            <a:fillRect/>
          </a:stretch>
        </p:blipFill>
        <p:spPr bwMode="auto">
          <a:xfrm>
            <a:off x="5500694" y="4143380"/>
            <a:ext cx="2786050" cy="2352676"/>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ChangeArrowheads="1"/>
          </p:cNvSpPr>
          <p:nvPr/>
        </p:nvSpPr>
        <p:spPr bwMode="auto">
          <a:xfrm>
            <a:off x="0" y="0"/>
            <a:ext cx="9144000" cy="4616648"/>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200" b="0" i="0" u="sng" strike="noStrike" cap="none" normalizeH="0" baseline="0" dirty="0" smtClean="0">
                <a:ln>
                  <a:noFill/>
                </a:ln>
                <a:solidFill>
                  <a:srgbClr val="610B38"/>
                </a:solidFill>
                <a:effectLst/>
                <a:latin typeface="erdana"/>
                <a:cs typeface="Arial" pitchFamily="34" charset="0"/>
              </a:rPr>
              <a:t>HOW THE WORLD WIDE WEB WORKS?</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1400" b="0" i="0" u="sng" strike="noStrike" cap="none" normalizeH="0" baseline="0" dirty="0" smtClean="0">
              <a:ln>
                <a:noFill/>
              </a:ln>
              <a:solidFill>
                <a:srgbClr val="333333"/>
              </a:solidFill>
              <a:effectLst/>
              <a:latin typeface="inter-regular"/>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en-US" sz="1400" dirty="0">
              <a:solidFill>
                <a:srgbClr val="333333"/>
              </a:solidFill>
              <a:latin typeface="inter-regular"/>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1" u="none" strike="noStrike" cap="none" normalizeH="0" baseline="0" dirty="0" smtClean="0">
                <a:ln>
                  <a:noFill/>
                </a:ln>
                <a:solidFill>
                  <a:srgbClr val="333333"/>
                </a:solidFill>
                <a:effectLst/>
                <a:latin typeface="inter-regular"/>
                <a:cs typeface="Arial" pitchFamily="34" charset="0"/>
              </a:rPr>
              <a:t>Now, we have understood that WWW is a collection of websites connected to the internet so that people can search and share information. Now, let us understand how it works!</a:t>
            </a:r>
            <a:endParaRPr kumimoji="0" lang="en-US" sz="2000" b="0" i="1"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1" u="none" strike="noStrike" cap="none" normalizeH="0" baseline="0" dirty="0" smtClean="0">
                <a:ln>
                  <a:noFill/>
                </a:ln>
                <a:solidFill>
                  <a:schemeClr val="tx1"/>
                </a:solidFill>
                <a:effectLst/>
                <a:latin typeface="Arial" pitchFamily="34" charset="0"/>
                <a:cs typeface="Arial" pitchFamily="34" charset="0"/>
              </a:rPr>
              <a:t>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1" u="none" strike="noStrike" cap="none" normalizeH="0" baseline="0" dirty="0" smtClean="0">
                <a:ln>
                  <a:noFill/>
                </a:ln>
                <a:solidFill>
                  <a:srgbClr val="333333"/>
                </a:solidFill>
                <a:effectLst/>
                <a:latin typeface="inter-regular"/>
                <a:cs typeface="Arial" pitchFamily="34" charset="0"/>
              </a:rPr>
              <a:t>The Web works as per the internet's basic client-server format as shown in the following image. The servers store and transfer web pages or information to user's computers on the network when requested by the users. A web server is a software program which serves the web pages requested by web users using a browser. The computer of a user who requests documents from a server is known as a client. Browser, which is installed on the user' computer, allows users to view the retrieved documents.</a:t>
            </a:r>
            <a:endParaRPr kumimoji="0" lang="en-US" sz="2000" b="0" i="1"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400" b="0" i="1" u="none" strike="noStrike" cap="none" normalizeH="0" baseline="0" dirty="0" smtClean="0">
                <a:ln>
                  <a:noFill/>
                </a:ln>
                <a:solidFill>
                  <a:schemeClr val="tx1"/>
                </a:solidFill>
                <a:effectLst/>
                <a:latin typeface="Arial" pitchFamily="34" charset="0"/>
                <a:cs typeface="Arial" pitchFamily="34" charset="0"/>
              </a:rPr>
              <a:t>  </a:t>
            </a:r>
          </a:p>
        </p:txBody>
      </p:sp>
      <p:pic>
        <p:nvPicPr>
          <p:cNvPr id="3074" name="Picture 2" descr="What is World Wide Web"/>
          <p:cNvPicPr>
            <a:picLocks noChangeAspect="1" noChangeArrowheads="1"/>
          </p:cNvPicPr>
          <p:nvPr/>
        </p:nvPicPr>
        <p:blipFill>
          <a:blip r:embed="rId2"/>
          <a:srcRect/>
          <a:stretch>
            <a:fillRect/>
          </a:stretch>
        </p:blipFill>
        <p:spPr bwMode="auto">
          <a:xfrm>
            <a:off x="2071670" y="4572008"/>
            <a:ext cx="3905250" cy="1928802"/>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14422"/>
            <a:ext cx="9144000" cy="2862322"/>
          </a:xfrm>
          <a:prstGeom prst="rect">
            <a:avLst/>
          </a:prstGeom>
        </p:spPr>
        <p:txBody>
          <a:bodyPr wrap="square">
            <a:spAutoFit/>
          </a:bodyPr>
          <a:lstStyle/>
          <a:p>
            <a:pPr lvl="0" algn="just" eaLnBrk="0" fontAlgn="base" hangingPunct="0">
              <a:spcBef>
                <a:spcPct val="0"/>
              </a:spcBef>
              <a:spcAft>
                <a:spcPct val="0"/>
              </a:spcAft>
            </a:pPr>
            <a:r>
              <a:rPr lang="en-US" sz="2000" i="1" dirty="0" smtClean="0">
                <a:solidFill>
                  <a:srgbClr val="333333"/>
                </a:solidFill>
                <a:latin typeface="inter-regular"/>
                <a:cs typeface="Arial" pitchFamily="34" charset="0"/>
              </a:rPr>
              <a:t>All the websites are stored in web servers. Just as someone lives on rent in a house, a website occupies a space in a server and remains stored in it. The server hosts the website whenever a user requests its WebPages, and the website owner has to pay the hosting price for the same.</a:t>
            </a:r>
            <a:endParaRPr lang="en-US" sz="2000" i="1" dirty="0" smtClean="0">
              <a:latin typeface="Arial" pitchFamily="34" charset="0"/>
              <a:cs typeface="Arial" pitchFamily="34" charset="0"/>
            </a:endParaRPr>
          </a:p>
          <a:p>
            <a:pPr lvl="0" algn="just" eaLnBrk="0" fontAlgn="base" hangingPunct="0">
              <a:spcBef>
                <a:spcPct val="0"/>
              </a:spcBef>
              <a:spcAft>
                <a:spcPct val="0"/>
              </a:spcAft>
            </a:pPr>
            <a:r>
              <a:rPr lang="en-US" sz="2000" i="1" dirty="0" smtClean="0">
                <a:solidFill>
                  <a:srgbClr val="333333"/>
                </a:solidFill>
                <a:latin typeface="inter-regular"/>
                <a:cs typeface="Arial" pitchFamily="34" charset="0"/>
              </a:rPr>
              <a:t>The moment you open the browser and type a URL in the address bar or search something on Google, the WWW starts working. There are three main technologies involved in transferring information (web pages) from servers to clients (computers of users). These technologies include Hypertext Markup Language (HTML), Hypertext Transfer Protocol (HTTP) and Web browsers.</a:t>
            </a:r>
            <a:endParaRPr lang="en-US" sz="2000" i="1" dirty="0" smtClean="0">
              <a:latin typeface="Arial" pitchFamily="34" charset="0"/>
              <a:cs typeface="Arial" pitchFamily="34" charset="0"/>
            </a:endParaRPr>
          </a:p>
        </p:txBody>
      </p:sp>
      <p:pic>
        <p:nvPicPr>
          <p:cNvPr id="3" name="Picture 3" descr="What is World Wide Web"/>
          <p:cNvPicPr>
            <a:picLocks noChangeAspect="1" noChangeArrowheads="1"/>
          </p:cNvPicPr>
          <p:nvPr/>
        </p:nvPicPr>
        <p:blipFill>
          <a:blip r:embed="rId2"/>
          <a:srcRect/>
          <a:stretch>
            <a:fillRect/>
          </a:stretch>
        </p:blipFill>
        <p:spPr bwMode="auto">
          <a:xfrm>
            <a:off x="2643174" y="4286256"/>
            <a:ext cx="3214678" cy="235743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0" y="0"/>
            <a:ext cx="134674" cy="517374"/>
          </a:xfrm>
          <a:prstGeom prst="rect">
            <a:avLst/>
          </a:prstGeom>
          <a:solidFill>
            <a:srgbClr val="FFFFFF"/>
          </a:solidFill>
          <a:ln w="9525">
            <a:noFill/>
            <a:miter lim="800000"/>
            <a:headEnd/>
            <a:tailEnd/>
          </a:ln>
          <a:effectLst/>
        </p:spPr>
        <p:txBody>
          <a:bodyPr vert="horz" wrap="none" lIns="133308" tIns="0" rIns="0" bIns="23805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Rectangle 5"/>
          <p:cNvSpPr/>
          <p:nvPr/>
        </p:nvSpPr>
        <p:spPr>
          <a:xfrm>
            <a:off x="0" y="0"/>
            <a:ext cx="9144000" cy="523220"/>
          </a:xfrm>
          <a:prstGeom prst="rect">
            <a:avLst/>
          </a:prstGeom>
        </p:spPr>
        <p:txBody>
          <a:bodyPr wrap="square">
            <a:spAutoFit/>
          </a:bodyPr>
          <a:lstStyle/>
          <a:p>
            <a:pPr algn="ctr" fontAlgn="base"/>
            <a:r>
              <a:rPr lang="en-US" sz="2800" b="1" u="sng" dirty="0" smtClean="0"/>
              <a:t>IMPORTANCE AND 10 USES OF WWW (WORLD WIDE WEB)</a:t>
            </a:r>
            <a:endParaRPr lang="en-US" sz="2800" b="1" u="sng" dirty="0"/>
          </a:p>
        </p:txBody>
      </p:sp>
      <p:sp>
        <p:nvSpPr>
          <p:cNvPr id="7" name="Rectangle 6"/>
          <p:cNvSpPr/>
          <p:nvPr/>
        </p:nvSpPr>
        <p:spPr>
          <a:xfrm>
            <a:off x="0" y="571480"/>
            <a:ext cx="9144000" cy="4893647"/>
          </a:xfrm>
          <a:prstGeom prst="rect">
            <a:avLst/>
          </a:prstGeom>
        </p:spPr>
        <p:txBody>
          <a:bodyPr wrap="square">
            <a:spAutoFit/>
          </a:bodyPr>
          <a:lstStyle/>
          <a:p>
            <a:pPr fontAlgn="base"/>
            <a:endParaRPr lang="en-US" sz="2400" i="1" dirty="0" smtClean="0"/>
          </a:p>
          <a:p>
            <a:pPr fontAlgn="base"/>
            <a:endParaRPr lang="en-US" sz="2400" i="1" dirty="0" smtClean="0"/>
          </a:p>
          <a:p>
            <a:pPr fontAlgn="base"/>
            <a:r>
              <a:rPr lang="en-US" sz="2400" i="1" dirty="0" smtClean="0"/>
              <a:t>uses </a:t>
            </a:r>
            <a:r>
              <a:rPr lang="en-US" sz="2400" i="1" dirty="0"/>
              <a:t>of the World Wide Web or WWW are:</a:t>
            </a:r>
          </a:p>
          <a:p>
            <a:pPr fontAlgn="base"/>
            <a:r>
              <a:rPr lang="en-US" sz="2400" i="1" dirty="0" smtClean="0"/>
              <a:t>1.For </a:t>
            </a:r>
            <a:r>
              <a:rPr lang="en-US" sz="2400" i="1" dirty="0"/>
              <a:t>Communication</a:t>
            </a:r>
          </a:p>
          <a:p>
            <a:pPr fontAlgn="base"/>
            <a:r>
              <a:rPr lang="en-US" sz="2400" i="1" dirty="0" smtClean="0"/>
              <a:t>2.Online </a:t>
            </a:r>
            <a:r>
              <a:rPr lang="en-US" sz="2400" i="1" dirty="0"/>
              <a:t>conference call or live meetings</a:t>
            </a:r>
          </a:p>
          <a:p>
            <a:pPr fontAlgn="base"/>
            <a:r>
              <a:rPr lang="en-US" sz="2400" i="1" dirty="0" smtClean="0"/>
              <a:t>3.Students </a:t>
            </a:r>
            <a:r>
              <a:rPr lang="en-US" sz="2400" i="1" dirty="0"/>
              <a:t>may also use for online classes or learning</a:t>
            </a:r>
          </a:p>
          <a:p>
            <a:pPr fontAlgn="base"/>
            <a:r>
              <a:rPr lang="en-US" sz="2400" i="1" dirty="0" smtClean="0"/>
              <a:t>4.Get </a:t>
            </a:r>
            <a:r>
              <a:rPr lang="en-US" sz="2400" i="1" dirty="0"/>
              <a:t>News worldwide instantly (24X7)</a:t>
            </a:r>
          </a:p>
          <a:p>
            <a:pPr fontAlgn="base"/>
            <a:r>
              <a:rPr lang="en-US" sz="2400" i="1" dirty="0" smtClean="0"/>
              <a:t>5.Watching </a:t>
            </a:r>
            <a:r>
              <a:rPr lang="en-US" sz="2400" i="1" dirty="0"/>
              <a:t>videos for entertainment</a:t>
            </a:r>
          </a:p>
          <a:p>
            <a:pPr fontAlgn="base"/>
            <a:r>
              <a:rPr lang="en-US" sz="2400" i="1" dirty="0" smtClean="0"/>
              <a:t>6.Use </a:t>
            </a:r>
            <a:r>
              <a:rPr lang="en-US" sz="2400" i="1" dirty="0"/>
              <a:t>of WWW sites for professional work</a:t>
            </a:r>
          </a:p>
          <a:p>
            <a:pPr fontAlgn="base"/>
            <a:r>
              <a:rPr lang="en-US" sz="2400" i="1" dirty="0" smtClean="0"/>
              <a:t>7.Uses </a:t>
            </a:r>
            <a:r>
              <a:rPr lang="en-US" sz="2400" i="1" dirty="0"/>
              <a:t>of WWW internet for Publicity and Advertising</a:t>
            </a:r>
          </a:p>
          <a:p>
            <a:pPr fontAlgn="base"/>
            <a:r>
              <a:rPr lang="en-US" sz="2400" i="1" dirty="0" smtClean="0"/>
              <a:t>8.Researching </a:t>
            </a:r>
            <a:r>
              <a:rPr lang="en-US" sz="2400" i="1" dirty="0"/>
              <a:t>something on the internet.</a:t>
            </a:r>
          </a:p>
          <a:p>
            <a:pPr fontAlgn="base"/>
            <a:r>
              <a:rPr lang="en-US" sz="2400" i="1" dirty="0" smtClean="0"/>
              <a:t>9.Selling </a:t>
            </a:r>
            <a:r>
              <a:rPr lang="en-US" sz="2400" i="1" dirty="0"/>
              <a:t>products online</a:t>
            </a:r>
          </a:p>
          <a:p>
            <a:pPr fontAlgn="base"/>
            <a:r>
              <a:rPr lang="en-US" sz="2400" i="1" dirty="0" smtClean="0"/>
              <a:t>10.Can </a:t>
            </a:r>
            <a:r>
              <a:rPr lang="en-US" sz="2400" i="1" dirty="0"/>
              <a:t>grow business via </a:t>
            </a:r>
            <a:r>
              <a:rPr lang="en-US" sz="2400" i="1" dirty="0" smtClean="0"/>
              <a:t>online</a:t>
            </a:r>
            <a:endParaRPr lang="en-US" sz="2400" i="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8 Thank You PowerPoint Template (Free Download) - Just Free Slide"/>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TotalTime>
  <Words>787</Words>
  <Application>Microsoft Office PowerPoint</Application>
  <PresentationFormat>On-screen Show (4:3)</PresentationFormat>
  <Paragraphs>44</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INTERNET AND WEB PAGE DESIGNING</vt:lpstr>
      <vt:lpstr>Slide 2</vt:lpstr>
      <vt:lpstr>Slide 3</vt:lpstr>
      <vt:lpstr>Slide 4</vt:lpstr>
      <vt:lpstr>Slide 5</vt:lpstr>
      <vt:lpstr>Slide 6</vt:lpstr>
      <vt:lpstr>Slide 7</vt:lpstr>
      <vt:lpstr>Slide 8</vt:lpstr>
      <vt:lpstr>Slide 9</vt:lpstr>
      <vt:lpstr>Slide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Os</dc:creator>
  <cp:lastModifiedBy>Os</cp:lastModifiedBy>
  <cp:revision>3</cp:revision>
  <dcterms:created xsi:type="dcterms:W3CDTF">2022-07-23T05:28:20Z</dcterms:created>
  <dcterms:modified xsi:type="dcterms:W3CDTF">2022-07-25T09:16:14Z</dcterms:modified>
</cp:coreProperties>
</file>